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126"/>
    <a:srgbClr val="FA7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3" autoAdjust="0"/>
  </p:normalViewPr>
  <p:slideViewPr>
    <p:cSldViewPr snapToGrid="0" snapToObjects="1">
      <p:cViewPr varScale="1">
        <p:scale>
          <a:sx n="92" d="100"/>
          <a:sy n="92" d="100"/>
        </p:scale>
        <p:origin x="215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8FA8C-A664-A449-A47D-346C070468DA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6FF5-77C7-3347-B04E-5B174E4C2A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98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1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1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33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6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12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65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96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8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0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66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2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3896-1279-BC46-881F-F1ABB47513FD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0094-9FB0-004A-A13A-02ED4EB441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0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llbild">
            <a:extLst>
              <a:ext uri="{FF2B5EF4-FFF2-40B4-BE49-F238E27FC236}">
                <a16:creationId xmlns:a16="http://schemas.microsoft.com/office/drawing/2014/main" id="{C1B6677D-917A-48F8-AE19-A35317B0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" y="5072604"/>
            <a:ext cx="8230656" cy="11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CAD01A2-74EC-114D-1329-CEED8FF5CC40}"/>
              </a:ext>
            </a:extLst>
          </p:cNvPr>
          <p:cNvSpPr txBox="1"/>
          <p:nvPr/>
        </p:nvSpPr>
        <p:spPr>
          <a:xfrm>
            <a:off x="983227" y="2172929"/>
            <a:ext cx="7374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accent6"/>
                </a:solidFill>
              </a:rPr>
              <a:t>Bingolottoförsäljning 2024</a:t>
            </a:r>
          </a:p>
        </p:txBody>
      </p:sp>
    </p:spTree>
    <p:extLst>
      <p:ext uri="{BB962C8B-B14F-4D97-AF65-F5344CB8AC3E}">
        <p14:creationId xmlns:p14="http://schemas.microsoft.com/office/powerpoint/2010/main" val="197893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försäljningen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54555"/>
            <a:ext cx="8229600" cy="4525963"/>
          </a:xfrm>
        </p:spPr>
        <p:txBody>
          <a:bodyPr/>
          <a:lstStyle/>
          <a:p>
            <a:r>
              <a:rPr lang="sv-SE" dirty="0"/>
              <a:t>I år blir det 4 lotter per aktiv spelare och idrott</a:t>
            </a:r>
          </a:p>
          <a:p>
            <a:r>
              <a:rPr lang="sv-SE" dirty="0"/>
              <a:t>Vi kommer använda </a:t>
            </a:r>
            <a:r>
              <a:rPr lang="sv-SE" dirty="0" err="1"/>
              <a:t>SportAdmin</a:t>
            </a:r>
            <a:r>
              <a:rPr lang="sv-SE" dirty="0"/>
              <a:t> för administrationen och försäljning</a:t>
            </a:r>
          </a:p>
          <a:p>
            <a:r>
              <a:rPr lang="sv-SE" dirty="0"/>
              <a:t>Lagledare/kassör registrerar antalet lotter per spelare i </a:t>
            </a:r>
            <a:r>
              <a:rPr lang="sv-SE" dirty="0" err="1"/>
              <a:t>SportAdmin</a:t>
            </a:r>
            <a:endParaRPr lang="sv-SE" dirty="0"/>
          </a:p>
          <a:p>
            <a:r>
              <a:rPr lang="sv-SE" dirty="0"/>
              <a:t>Betalningen går direkt till TIF</a:t>
            </a:r>
          </a:p>
          <a:p>
            <a:r>
              <a:rPr lang="sv-SE" dirty="0"/>
              <a:t>Endast </a:t>
            </a:r>
            <a:r>
              <a:rPr lang="sv-SE" dirty="0" err="1"/>
              <a:t>swishbetalning</a:t>
            </a:r>
            <a:r>
              <a:rPr lang="sv-SE" dirty="0"/>
              <a:t> – inga kontanter</a:t>
            </a:r>
          </a:p>
          <a:p>
            <a:pPr marL="0" indent="0">
              <a:buNone/>
            </a:pPr>
            <a:endParaRPr lang="sv-SE" b="1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275196" y="5723906"/>
            <a:ext cx="8630688" cy="1005450"/>
            <a:chOff x="275196" y="5723906"/>
            <a:chExt cx="8630688" cy="1005450"/>
          </a:xfrm>
        </p:grpSpPr>
        <p:grpSp>
          <p:nvGrpSpPr>
            <p:cNvPr id="5" name="Grupp 4"/>
            <p:cNvGrpSpPr/>
            <p:nvPr/>
          </p:nvGrpSpPr>
          <p:grpSpPr>
            <a:xfrm>
              <a:off x="275196" y="5723906"/>
              <a:ext cx="8630688" cy="892810"/>
              <a:chOff x="275196" y="1709004"/>
              <a:chExt cx="8630688" cy="892810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275196" y="1709004"/>
                <a:ext cx="8630688" cy="892810"/>
                <a:chOff x="193791" y="4154425"/>
                <a:chExt cx="8630688" cy="892810"/>
              </a:xfrm>
            </p:grpSpPr>
            <p:pic>
              <p:nvPicPr>
                <p:cNvPr id="10" name="Bild 5"/>
                <p:cNvPicPr/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791" y="4154425"/>
                  <a:ext cx="828675" cy="892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1" name="Rak 10"/>
                <p:cNvCxnSpPr/>
                <p:nvPr/>
              </p:nvCxnSpPr>
              <p:spPr>
                <a:xfrm>
                  <a:off x="1055028" y="4617110"/>
                  <a:ext cx="7769451" cy="0"/>
                </a:xfrm>
                <a:prstGeom prst="line">
                  <a:avLst/>
                </a:prstGeom>
                <a:ln w="38100" cmpd="sng">
                  <a:solidFill>
                    <a:srgbClr val="FC510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Bildobjekt 11" descr="SAL_AERO_BALL(3)_big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7998" y="4252106"/>
                  <a:ext cx="775847" cy="697050"/>
                </a:xfrm>
                <a:prstGeom prst="rect">
                  <a:avLst/>
                </a:prstGeom>
              </p:spPr>
            </p:pic>
          </p:grpSp>
          <p:pic>
            <p:nvPicPr>
              <p:cNvPr id="8" name="Bildobjekt 7" descr="Unknown-1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0683" y="1804548"/>
                <a:ext cx="716211" cy="716211"/>
              </a:xfrm>
              <a:prstGeom prst="rect">
                <a:avLst/>
              </a:prstGeom>
            </p:spPr>
          </p:pic>
          <p:pic>
            <p:nvPicPr>
              <p:cNvPr id="9" name="Bildobjekt 8" descr="Unknown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317" y="1887111"/>
                <a:ext cx="570383" cy="570383"/>
              </a:xfrm>
              <a:prstGeom prst="rect">
                <a:avLst/>
              </a:prstGeom>
            </p:spPr>
          </p:pic>
        </p:grpSp>
        <p:sp>
          <p:nvSpPr>
            <p:cNvPr id="6" name="Rektangel 5"/>
            <p:cNvSpPr/>
            <p:nvPr/>
          </p:nvSpPr>
          <p:spPr>
            <a:xfrm>
              <a:off x="1290631" y="6267691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v-SE" sz="2400" b="1" i="1" dirty="0">
                  <a:solidFill>
                    <a:srgbClr val="FF8F0F"/>
                  </a:solidFill>
                </a:rPr>
                <a:t>Utvecklar – Utbildar – Underhåller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37652" y="274638"/>
            <a:ext cx="9281652" cy="1143000"/>
          </a:xfrm>
        </p:spPr>
        <p:txBody>
          <a:bodyPr>
            <a:noAutofit/>
          </a:bodyPr>
          <a:lstStyle/>
          <a:p>
            <a:r>
              <a:rPr lang="sv-SE" sz="3600" dirty="0"/>
              <a:t>Ledarvyn - Registrera antalet utlämnade lotter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F5DBBE2D-6787-A83F-52FF-5E9E3B649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561" y="1311559"/>
            <a:ext cx="2091237" cy="4525963"/>
          </a:xfrm>
        </p:spPr>
      </p:pic>
      <p:grpSp>
        <p:nvGrpSpPr>
          <p:cNvPr id="4" name="Grupp 3"/>
          <p:cNvGrpSpPr/>
          <p:nvPr/>
        </p:nvGrpSpPr>
        <p:grpSpPr>
          <a:xfrm>
            <a:off x="275196" y="5723906"/>
            <a:ext cx="8630688" cy="1005450"/>
            <a:chOff x="275196" y="5723906"/>
            <a:chExt cx="8630688" cy="1005450"/>
          </a:xfrm>
        </p:grpSpPr>
        <p:grpSp>
          <p:nvGrpSpPr>
            <p:cNvPr id="5" name="Grupp 4"/>
            <p:cNvGrpSpPr/>
            <p:nvPr/>
          </p:nvGrpSpPr>
          <p:grpSpPr>
            <a:xfrm>
              <a:off x="275196" y="5723906"/>
              <a:ext cx="8630688" cy="892810"/>
              <a:chOff x="275196" y="1709004"/>
              <a:chExt cx="8630688" cy="892810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275196" y="1709004"/>
                <a:ext cx="8630688" cy="892810"/>
                <a:chOff x="193791" y="4154425"/>
                <a:chExt cx="8630688" cy="892810"/>
              </a:xfrm>
            </p:grpSpPr>
            <p:pic>
              <p:nvPicPr>
                <p:cNvPr id="10" name="Bild 5"/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791" y="4154425"/>
                  <a:ext cx="828675" cy="892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1" name="Rak 10"/>
                <p:cNvCxnSpPr/>
                <p:nvPr/>
              </p:nvCxnSpPr>
              <p:spPr>
                <a:xfrm>
                  <a:off x="1055028" y="4617110"/>
                  <a:ext cx="7769451" cy="0"/>
                </a:xfrm>
                <a:prstGeom prst="line">
                  <a:avLst/>
                </a:prstGeom>
                <a:ln w="38100" cmpd="sng">
                  <a:solidFill>
                    <a:srgbClr val="FC510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Bildobjekt 11" descr="SAL_AERO_BALL(3)_big.jp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7998" y="4252106"/>
                  <a:ext cx="775847" cy="697050"/>
                </a:xfrm>
                <a:prstGeom prst="rect">
                  <a:avLst/>
                </a:prstGeom>
              </p:spPr>
            </p:pic>
          </p:grpSp>
          <p:pic>
            <p:nvPicPr>
              <p:cNvPr id="8" name="Bildobjekt 7" descr="Unknown-1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0683" y="1804548"/>
                <a:ext cx="716211" cy="716211"/>
              </a:xfrm>
              <a:prstGeom prst="rect">
                <a:avLst/>
              </a:prstGeom>
            </p:spPr>
          </p:pic>
          <p:pic>
            <p:nvPicPr>
              <p:cNvPr id="9" name="Bildobjekt 8" descr="Unknown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317" y="1887111"/>
                <a:ext cx="570383" cy="570383"/>
              </a:xfrm>
              <a:prstGeom prst="rect">
                <a:avLst/>
              </a:prstGeom>
            </p:spPr>
          </p:pic>
        </p:grpSp>
        <p:sp>
          <p:nvSpPr>
            <p:cNvPr id="6" name="Rektangel 5"/>
            <p:cNvSpPr/>
            <p:nvPr/>
          </p:nvSpPr>
          <p:spPr>
            <a:xfrm>
              <a:off x="1290631" y="6267691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v-SE" sz="2400" b="1" i="1" dirty="0">
                  <a:solidFill>
                    <a:srgbClr val="FF8F0F"/>
                  </a:solidFill>
                </a:rPr>
                <a:t>Utvecklar – Utbildar – Underhåller</a:t>
              </a:r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ECA08D99-1B0A-675C-4170-7D35C737017E}"/>
              </a:ext>
            </a:extLst>
          </p:cNvPr>
          <p:cNvSpPr txBox="1"/>
          <p:nvPr/>
        </p:nvSpPr>
        <p:spPr>
          <a:xfrm>
            <a:off x="4163720" y="2001621"/>
            <a:ext cx="229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spelarens namn för att registrera hur många lotter hen tagit emot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AE0735-A796-9C7C-3D7F-ACC340FF9342}"/>
              </a:ext>
            </a:extLst>
          </p:cNvPr>
          <p:cNvSpPr/>
          <p:nvPr/>
        </p:nvSpPr>
        <p:spPr>
          <a:xfrm>
            <a:off x="3097161" y="5348748"/>
            <a:ext cx="363794" cy="375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 descr="En bild som visar text, elektronik, skärmbild, Webbsida&#10;&#10;Automatiskt genererad beskrivning">
            <a:extLst>
              <a:ext uri="{FF2B5EF4-FFF2-40B4-BE49-F238E27FC236}">
                <a16:creationId xmlns:a16="http://schemas.microsoft.com/office/drawing/2014/main" id="{C1208A42-4128-224F-C285-4CF04A504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872" y="1254178"/>
            <a:ext cx="2184928" cy="4728732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4B3729D6-1B71-8386-6CB2-26E5AD4A3F21}"/>
              </a:ext>
            </a:extLst>
          </p:cNvPr>
          <p:cNvSpPr txBox="1"/>
          <p:nvPr/>
        </p:nvSpPr>
        <p:spPr>
          <a:xfrm>
            <a:off x="349114" y="1961018"/>
            <a:ext cx="1572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</a:t>
            </a:r>
            <a:r>
              <a:rPr lang="sv-SE" b="1" dirty="0"/>
              <a:t>Lagkassa</a:t>
            </a:r>
            <a:r>
              <a:rPr lang="sv-SE" dirty="0"/>
              <a:t> längs ned, sedan röda knappen </a:t>
            </a:r>
            <a:r>
              <a:rPr lang="sv-SE" b="1" dirty="0"/>
              <a:t>Bingolotto Jul 2024</a:t>
            </a:r>
          </a:p>
        </p:txBody>
      </p:sp>
    </p:spTree>
    <p:extLst>
      <p:ext uri="{BB962C8B-B14F-4D97-AF65-F5344CB8AC3E}">
        <p14:creationId xmlns:p14="http://schemas.microsoft.com/office/powerpoint/2010/main" val="220340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6895CE9E-4856-F3D8-3EE8-2FF0B237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438" y="1208857"/>
            <a:ext cx="2396447" cy="518651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Ledarvyn - Registrera antalet utlämnade lotter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275196" y="5723906"/>
            <a:ext cx="8630688" cy="1005450"/>
            <a:chOff x="275196" y="5723906"/>
            <a:chExt cx="8630688" cy="1005450"/>
          </a:xfrm>
        </p:grpSpPr>
        <p:grpSp>
          <p:nvGrpSpPr>
            <p:cNvPr id="5" name="Grupp 4"/>
            <p:cNvGrpSpPr/>
            <p:nvPr/>
          </p:nvGrpSpPr>
          <p:grpSpPr>
            <a:xfrm>
              <a:off x="275196" y="5723906"/>
              <a:ext cx="8630688" cy="892810"/>
              <a:chOff x="275196" y="1709004"/>
              <a:chExt cx="8630688" cy="892810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275196" y="1709004"/>
                <a:ext cx="8630688" cy="892810"/>
                <a:chOff x="193791" y="4154425"/>
                <a:chExt cx="8630688" cy="892810"/>
              </a:xfrm>
            </p:grpSpPr>
            <p:pic>
              <p:nvPicPr>
                <p:cNvPr id="10" name="Bild 5"/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791" y="4154425"/>
                  <a:ext cx="828675" cy="892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1" name="Rak 10"/>
                <p:cNvCxnSpPr/>
                <p:nvPr/>
              </p:nvCxnSpPr>
              <p:spPr>
                <a:xfrm>
                  <a:off x="1055028" y="4617110"/>
                  <a:ext cx="7769451" cy="0"/>
                </a:xfrm>
                <a:prstGeom prst="line">
                  <a:avLst/>
                </a:prstGeom>
                <a:ln w="38100" cmpd="sng">
                  <a:solidFill>
                    <a:srgbClr val="FC510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Bildobjekt 11" descr="SAL_AERO_BALL(3)_big.jp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7998" y="4252106"/>
                  <a:ext cx="775847" cy="697050"/>
                </a:xfrm>
                <a:prstGeom prst="rect">
                  <a:avLst/>
                </a:prstGeom>
              </p:spPr>
            </p:pic>
          </p:grpSp>
          <p:pic>
            <p:nvPicPr>
              <p:cNvPr id="8" name="Bildobjekt 7" descr="Unknown-1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0683" y="1804548"/>
                <a:ext cx="716211" cy="716211"/>
              </a:xfrm>
              <a:prstGeom prst="rect">
                <a:avLst/>
              </a:prstGeom>
            </p:spPr>
          </p:pic>
          <p:pic>
            <p:nvPicPr>
              <p:cNvPr id="9" name="Bildobjekt 8" descr="Unknown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317" y="1887111"/>
                <a:ext cx="570383" cy="570383"/>
              </a:xfrm>
              <a:prstGeom prst="rect">
                <a:avLst/>
              </a:prstGeom>
            </p:spPr>
          </p:pic>
        </p:grpSp>
        <p:sp>
          <p:nvSpPr>
            <p:cNvPr id="6" name="Rektangel 5"/>
            <p:cNvSpPr/>
            <p:nvPr/>
          </p:nvSpPr>
          <p:spPr>
            <a:xfrm>
              <a:off x="1290631" y="6267691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v-SE" sz="2400" b="1" i="1" dirty="0">
                  <a:solidFill>
                    <a:srgbClr val="FF8F0F"/>
                  </a:solidFill>
                </a:rPr>
                <a:t>Utvecklar – Utbildar – Underhåller</a:t>
              </a:r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ECA08D99-1B0A-675C-4170-7D35C737017E}"/>
              </a:ext>
            </a:extLst>
          </p:cNvPr>
          <p:cNvSpPr txBox="1"/>
          <p:nvPr/>
        </p:nvSpPr>
        <p:spPr>
          <a:xfrm>
            <a:off x="196714" y="1808618"/>
            <a:ext cx="1572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</a:t>
            </a:r>
            <a:r>
              <a:rPr lang="sv-SE" b="1" dirty="0"/>
              <a:t>Mottagen, </a:t>
            </a:r>
            <a:r>
              <a:rPr lang="sv-SE" dirty="0"/>
              <a:t>ange hur många lotter spelaren erhållit, sedan </a:t>
            </a:r>
            <a:r>
              <a:rPr lang="sv-SE" b="1" dirty="0"/>
              <a:t>Spara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AE0735-A796-9C7C-3D7F-ACC340FF9342}"/>
              </a:ext>
            </a:extLst>
          </p:cNvPr>
          <p:cNvSpPr/>
          <p:nvPr/>
        </p:nvSpPr>
        <p:spPr>
          <a:xfrm>
            <a:off x="3608439" y="2172124"/>
            <a:ext cx="688258" cy="375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138481-EECB-7CFA-9466-F9BADBAF0C8E}"/>
              </a:ext>
            </a:extLst>
          </p:cNvPr>
          <p:cNvSpPr/>
          <p:nvPr/>
        </p:nvSpPr>
        <p:spPr>
          <a:xfrm>
            <a:off x="2024438" y="4979234"/>
            <a:ext cx="1180878" cy="44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D678CEE-D00E-04F8-3F0C-97F94DA8FD36}"/>
              </a:ext>
            </a:extLst>
          </p:cNvPr>
          <p:cNvSpPr/>
          <p:nvPr/>
        </p:nvSpPr>
        <p:spPr>
          <a:xfrm>
            <a:off x="2320412" y="5601772"/>
            <a:ext cx="1799303" cy="44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39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760EDF77-D4C5-22BA-3354-F2998C46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083" y="978401"/>
            <a:ext cx="2274972" cy="4923612"/>
          </a:xfrm>
          <a:prstGeom prst="rect">
            <a:avLst/>
          </a:prstGeom>
        </p:spPr>
      </p:pic>
      <p:pic>
        <p:nvPicPr>
          <p:cNvPr id="13" name="Bildobjekt 12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DE952C32-EAA0-6287-35FA-A115E36E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14" y="1184754"/>
            <a:ext cx="2273644" cy="49207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0200" y="54304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/>
              <a:t>Medlemsvyn - Sälja lotter 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275196" y="5723906"/>
            <a:ext cx="8630688" cy="1005450"/>
            <a:chOff x="275196" y="5723906"/>
            <a:chExt cx="8630688" cy="1005450"/>
          </a:xfrm>
        </p:grpSpPr>
        <p:grpSp>
          <p:nvGrpSpPr>
            <p:cNvPr id="5" name="Grupp 4"/>
            <p:cNvGrpSpPr/>
            <p:nvPr/>
          </p:nvGrpSpPr>
          <p:grpSpPr>
            <a:xfrm>
              <a:off x="275196" y="5723906"/>
              <a:ext cx="8630688" cy="892810"/>
              <a:chOff x="275196" y="1709004"/>
              <a:chExt cx="8630688" cy="892810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275196" y="1709004"/>
                <a:ext cx="8630688" cy="892810"/>
                <a:chOff x="193791" y="4154425"/>
                <a:chExt cx="8630688" cy="892810"/>
              </a:xfrm>
            </p:grpSpPr>
            <p:pic>
              <p:nvPicPr>
                <p:cNvPr id="10" name="Bild 5"/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791" y="4154425"/>
                  <a:ext cx="828675" cy="892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1" name="Rak 10"/>
                <p:cNvCxnSpPr/>
                <p:nvPr/>
              </p:nvCxnSpPr>
              <p:spPr>
                <a:xfrm>
                  <a:off x="1055028" y="4617110"/>
                  <a:ext cx="7769451" cy="0"/>
                </a:xfrm>
                <a:prstGeom prst="line">
                  <a:avLst/>
                </a:prstGeom>
                <a:ln w="38100" cmpd="sng">
                  <a:solidFill>
                    <a:srgbClr val="FC510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Bildobjekt 11" descr="SAL_AERO_BALL(3)_big.jp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7998" y="4252106"/>
                  <a:ext cx="775847" cy="697050"/>
                </a:xfrm>
                <a:prstGeom prst="rect">
                  <a:avLst/>
                </a:prstGeom>
              </p:spPr>
            </p:pic>
          </p:grpSp>
          <p:pic>
            <p:nvPicPr>
              <p:cNvPr id="8" name="Bildobjekt 7" descr="Unknown-1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0683" y="1804548"/>
                <a:ext cx="716211" cy="716211"/>
              </a:xfrm>
              <a:prstGeom prst="rect">
                <a:avLst/>
              </a:prstGeom>
            </p:spPr>
          </p:pic>
          <p:pic>
            <p:nvPicPr>
              <p:cNvPr id="9" name="Bildobjekt 8" descr="Unknown.jpe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317" y="1887111"/>
                <a:ext cx="570383" cy="570383"/>
              </a:xfrm>
              <a:prstGeom prst="rect">
                <a:avLst/>
              </a:prstGeom>
            </p:spPr>
          </p:pic>
        </p:grpSp>
        <p:sp>
          <p:nvSpPr>
            <p:cNvPr id="6" name="Rektangel 5"/>
            <p:cNvSpPr/>
            <p:nvPr/>
          </p:nvSpPr>
          <p:spPr>
            <a:xfrm>
              <a:off x="1290631" y="6267691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v-SE" sz="2400" b="1" i="1" dirty="0">
                  <a:solidFill>
                    <a:srgbClr val="FF8F0F"/>
                  </a:solidFill>
                </a:rPr>
                <a:t>Utvecklar – Utbildar – Underhåller</a:t>
              </a:r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ECA08D99-1B0A-675C-4170-7D35C737017E}"/>
              </a:ext>
            </a:extLst>
          </p:cNvPr>
          <p:cNvSpPr txBox="1"/>
          <p:nvPr/>
        </p:nvSpPr>
        <p:spPr>
          <a:xfrm>
            <a:off x="196714" y="1742796"/>
            <a:ext cx="157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</a:t>
            </a:r>
            <a:r>
              <a:rPr lang="sv-SE" b="1" dirty="0"/>
              <a:t>Bingolotto</a:t>
            </a:r>
          </a:p>
          <a:p>
            <a:r>
              <a:rPr lang="sv-SE" b="1" dirty="0"/>
              <a:t> Jul 2024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AE0735-A796-9C7C-3D7F-ACC340FF9342}"/>
              </a:ext>
            </a:extLst>
          </p:cNvPr>
          <p:cNvSpPr/>
          <p:nvPr/>
        </p:nvSpPr>
        <p:spPr>
          <a:xfrm>
            <a:off x="6410632" y="4858644"/>
            <a:ext cx="934264" cy="711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138481-EECB-7CFA-9466-F9BADBAF0C8E}"/>
              </a:ext>
            </a:extLst>
          </p:cNvPr>
          <p:cNvSpPr/>
          <p:nvPr/>
        </p:nvSpPr>
        <p:spPr>
          <a:xfrm>
            <a:off x="7491981" y="4841621"/>
            <a:ext cx="934264" cy="711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D678CEE-D00E-04F8-3F0C-97F94DA8FD36}"/>
              </a:ext>
            </a:extLst>
          </p:cNvPr>
          <p:cNvSpPr/>
          <p:nvPr/>
        </p:nvSpPr>
        <p:spPr>
          <a:xfrm>
            <a:off x="6515004" y="2121401"/>
            <a:ext cx="1799303" cy="44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C5C53E1-65A2-C201-E056-763A169C8FBC}"/>
              </a:ext>
            </a:extLst>
          </p:cNvPr>
          <p:cNvSpPr txBox="1"/>
          <p:nvPr/>
        </p:nvSpPr>
        <p:spPr>
          <a:xfrm>
            <a:off x="4372310" y="1767376"/>
            <a:ext cx="166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</a:t>
            </a:r>
            <a:r>
              <a:rPr lang="sv-SE" b="1" dirty="0"/>
              <a:t>Skapa nytt köp</a:t>
            </a:r>
            <a:br>
              <a:rPr lang="sv-SE" b="1" dirty="0"/>
            </a:br>
            <a:r>
              <a:rPr lang="sv-SE" dirty="0"/>
              <a:t>Längs ned väljer du antingen att skapa en länk el att sälja direkt via appen</a:t>
            </a:r>
          </a:p>
        </p:txBody>
      </p:sp>
    </p:spTree>
    <p:extLst>
      <p:ext uri="{BB962C8B-B14F-4D97-AF65-F5344CB8AC3E}">
        <p14:creationId xmlns:p14="http://schemas.microsoft.com/office/powerpoint/2010/main" val="231518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text, skärmbild, programvara, Operativsystem&#10;&#10;Automatiskt genererad beskrivning">
            <a:extLst>
              <a:ext uri="{FF2B5EF4-FFF2-40B4-BE49-F238E27FC236}">
                <a16:creationId xmlns:a16="http://schemas.microsoft.com/office/drawing/2014/main" id="{826061F3-2BB2-582D-732F-22D77630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117" y="1113157"/>
            <a:ext cx="2321710" cy="5024764"/>
          </a:xfrm>
          <a:prstGeom prst="rect">
            <a:avLst/>
          </a:prstGeom>
        </p:spPr>
      </p:pic>
      <p:pic>
        <p:nvPicPr>
          <p:cNvPr id="13" name="Bildobjekt 12" descr="En bild som visar text, skärmbild, Operativsystem, programvara&#10;&#10;Automatiskt genererad beskrivning">
            <a:extLst>
              <a:ext uri="{FF2B5EF4-FFF2-40B4-BE49-F238E27FC236}">
                <a16:creationId xmlns:a16="http://schemas.microsoft.com/office/drawing/2014/main" id="{8480D2F1-D98D-6613-D7C4-2FF52FE4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10" y="1202376"/>
            <a:ext cx="2321710" cy="502476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Medlemsvyn - Sälja lotter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275196" y="5723906"/>
            <a:ext cx="8630688" cy="1005450"/>
            <a:chOff x="275196" y="5723906"/>
            <a:chExt cx="8630688" cy="1005450"/>
          </a:xfrm>
        </p:grpSpPr>
        <p:grpSp>
          <p:nvGrpSpPr>
            <p:cNvPr id="5" name="Grupp 4"/>
            <p:cNvGrpSpPr/>
            <p:nvPr/>
          </p:nvGrpSpPr>
          <p:grpSpPr>
            <a:xfrm>
              <a:off x="275196" y="5723906"/>
              <a:ext cx="8630688" cy="892810"/>
              <a:chOff x="275196" y="1709004"/>
              <a:chExt cx="8630688" cy="892810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275196" y="1709004"/>
                <a:ext cx="8630688" cy="892810"/>
                <a:chOff x="193791" y="4154425"/>
                <a:chExt cx="8630688" cy="892810"/>
              </a:xfrm>
            </p:grpSpPr>
            <p:pic>
              <p:nvPicPr>
                <p:cNvPr id="10" name="Bild 5"/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791" y="4154425"/>
                  <a:ext cx="828675" cy="892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1" name="Rak 10"/>
                <p:cNvCxnSpPr/>
                <p:nvPr/>
              </p:nvCxnSpPr>
              <p:spPr>
                <a:xfrm>
                  <a:off x="1055028" y="4617110"/>
                  <a:ext cx="7769451" cy="0"/>
                </a:xfrm>
                <a:prstGeom prst="line">
                  <a:avLst/>
                </a:prstGeom>
                <a:ln w="38100" cmpd="sng">
                  <a:solidFill>
                    <a:srgbClr val="FC510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Bildobjekt 11" descr="SAL_AERO_BALL(3)_big.jp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7998" y="4252106"/>
                  <a:ext cx="775847" cy="697050"/>
                </a:xfrm>
                <a:prstGeom prst="rect">
                  <a:avLst/>
                </a:prstGeom>
              </p:spPr>
            </p:pic>
          </p:grpSp>
          <p:pic>
            <p:nvPicPr>
              <p:cNvPr id="8" name="Bildobjekt 7" descr="Unknown-1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0683" y="1804548"/>
                <a:ext cx="716211" cy="716211"/>
              </a:xfrm>
              <a:prstGeom prst="rect">
                <a:avLst/>
              </a:prstGeom>
            </p:spPr>
          </p:pic>
          <p:pic>
            <p:nvPicPr>
              <p:cNvPr id="9" name="Bildobjekt 8" descr="Unknown.jpe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317" y="1887111"/>
                <a:ext cx="570383" cy="570383"/>
              </a:xfrm>
              <a:prstGeom prst="rect">
                <a:avLst/>
              </a:prstGeom>
            </p:spPr>
          </p:pic>
        </p:grpSp>
        <p:sp>
          <p:nvSpPr>
            <p:cNvPr id="6" name="Rektangel 5"/>
            <p:cNvSpPr/>
            <p:nvPr/>
          </p:nvSpPr>
          <p:spPr>
            <a:xfrm>
              <a:off x="1290631" y="6267691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v-SE" sz="2400" b="1" i="1" dirty="0">
                  <a:solidFill>
                    <a:srgbClr val="FF8F0F"/>
                  </a:solidFill>
                </a:rPr>
                <a:t>Utvecklar – Utbildar – Underhåller</a:t>
              </a:r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ECA08D99-1B0A-675C-4170-7D35C737017E}"/>
              </a:ext>
            </a:extLst>
          </p:cNvPr>
          <p:cNvSpPr txBox="1"/>
          <p:nvPr/>
        </p:nvSpPr>
        <p:spPr>
          <a:xfrm>
            <a:off x="196714" y="1808618"/>
            <a:ext cx="1572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</a:t>
            </a:r>
            <a:r>
              <a:rPr lang="sv-SE" b="1" dirty="0"/>
              <a:t>Lägg till</a:t>
            </a:r>
            <a:r>
              <a:rPr lang="sv-SE" dirty="0"/>
              <a:t>, </a:t>
            </a:r>
            <a:r>
              <a:rPr lang="sv-SE" dirty="0" err="1"/>
              <a:t>ang</a:t>
            </a:r>
            <a:r>
              <a:rPr lang="sv-SE" dirty="0"/>
              <a:t> antal lotter, klicka sedan </a:t>
            </a:r>
            <a:r>
              <a:rPr lang="sv-SE" b="1" dirty="0"/>
              <a:t>Nästa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AE0735-A796-9C7C-3D7F-ACC340FF9342}"/>
              </a:ext>
            </a:extLst>
          </p:cNvPr>
          <p:cNvSpPr/>
          <p:nvPr/>
        </p:nvSpPr>
        <p:spPr>
          <a:xfrm>
            <a:off x="2070386" y="3250381"/>
            <a:ext cx="688258" cy="375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D678CEE-D00E-04F8-3F0C-97F94DA8FD36}"/>
              </a:ext>
            </a:extLst>
          </p:cNvPr>
          <p:cNvSpPr/>
          <p:nvPr/>
        </p:nvSpPr>
        <p:spPr>
          <a:xfrm>
            <a:off x="2070386" y="5597509"/>
            <a:ext cx="1799303" cy="44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71D9E13-2E94-27CD-2642-EC19B9C0B1BB}"/>
              </a:ext>
            </a:extLst>
          </p:cNvPr>
          <p:cNvSpPr txBox="1"/>
          <p:nvPr/>
        </p:nvSpPr>
        <p:spPr>
          <a:xfrm>
            <a:off x="4305567" y="1619214"/>
            <a:ext cx="19455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Fyll i kundens uppgifter. Sedan </a:t>
            </a:r>
            <a:r>
              <a:rPr lang="sv-SE" b="1" dirty="0"/>
              <a:t>Gå till betalning </a:t>
            </a:r>
            <a:r>
              <a:rPr lang="sv-SE" dirty="0"/>
              <a:t>längst ned</a:t>
            </a:r>
          </a:p>
          <a:p>
            <a:endParaRPr lang="sv-SE" b="1" dirty="0"/>
          </a:p>
          <a:p>
            <a:r>
              <a:rPr lang="sv-SE" dirty="0"/>
              <a:t>Klicka på </a:t>
            </a:r>
            <a:r>
              <a:rPr lang="sv-SE" b="1" dirty="0"/>
              <a:t>Fortsätt till betalning </a:t>
            </a:r>
            <a:r>
              <a:rPr lang="sv-SE" dirty="0"/>
              <a:t>så visas en QR-kod för </a:t>
            </a:r>
            <a:r>
              <a:rPr lang="sv-SE" dirty="0" err="1"/>
              <a:t>Swishbetalning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742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 ledare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54555"/>
            <a:ext cx="8229600" cy="4525963"/>
          </a:xfrm>
        </p:spPr>
        <p:txBody>
          <a:bodyPr/>
          <a:lstStyle/>
          <a:p>
            <a:r>
              <a:rPr lang="sv-SE" dirty="0"/>
              <a:t>Det går att hämta fler lotter på kansliet under ordinarie öppettider</a:t>
            </a:r>
          </a:p>
          <a:p>
            <a:r>
              <a:rPr lang="sv-SE" dirty="0"/>
              <a:t>Behöver du fler utanför kansliets öppettider kontakta Ulrika Nilsson, 070-8417710</a:t>
            </a:r>
          </a:p>
          <a:p>
            <a:r>
              <a:rPr lang="sv-SE" dirty="0" err="1"/>
              <a:t>Ev</a:t>
            </a:r>
            <a:r>
              <a:rPr lang="sv-SE" dirty="0"/>
              <a:t> ej sålda </a:t>
            </a:r>
            <a:r>
              <a:rPr lang="sv-SE" b="1" dirty="0"/>
              <a:t>extralotter</a:t>
            </a:r>
            <a:r>
              <a:rPr lang="sv-SE" dirty="0"/>
              <a:t> återlämnas </a:t>
            </a:r>
            <a:r>
              <a:rPr lang="sv-SE" b="1" dirty="0"/>
              <a:t>sen 30 dec</a:t>
            </a:r>
          </a:p>
          <a:p>
            <a:endParaRPr lang="sv-SE" dirty="0"/>
          </a:p>
          <a:p>
            <a:endParaRPr lang="sv-SE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275196" y="5723906"/>
            <a:ext cx="8630688" cy="1005450"/>
            <a:chOff x="275196" y="5723906"/>
            <a:chExt cx="8630688" cy="1005450"/>
          </a:xfrm>
        </p:grpSpPr>
        <p:grpSp>
          <p:nvGrpSpPr>
            <p:cNvPr id="5" name="Grupp 4"/>
            <p:cNvGrpSpPr/>
            <p:nvPr/>
          </p:nvGrpSpPr>
          <p:grpSpPr>
            <a:xfrm>
              <a:off x="275196" y="5723906"/>
              <a:ext cx="8630688" cy="892810"/>
              <a:chOff x="275196" y="1709004"/>
              <a:chExt cx="8630688" cy="892810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275196" y="1709004"/>
                <a:ext cx="8630688" cy="892810"/>
                <a:chOff x="193791" y="4154425"/>
                <a:chExt cx="8630688" cy="892810"/>
              </a:xfrm>
            </p:grpSpPr>
            <p:pic>
              <p:nvPicPr>
                <p:cNvPr id="10" name="Bild 5"/>
                <p:cNvPicPr/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791" y="4154425"/>
                  <a:ext cx="828675" cy="892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1" name="Rak 10"/>
                <p:cNvCxnSpPr/>
                <p:nvPr/>
              </p:nvCxnSpPr>
              <p:spPr>
                <a:xfrm>
                  <a:off x="1055028" y="4617110"/>
                  <a:ext cx="7769451" cy="0"/>
                </a:xfrm>
                <a:prstGeom prst="line">
                  <a:avLst/>
                </a:prstGeom>
                <a:ln w="38100" cmpd="sng">
                  <a:solidFill>
                    <a:srgbClr val="FC510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Bildobjekt 11" descr="SAL_AERO_BALL(3)_big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7998" y="4252106"/>
                  <a:ext cx="775847" cy="697050"/>
                </a:xfrm>
                <a:prstGeom prst="rect">
                  <a:avLst/>
                </a:prstGeom>
              </p:spPr>
            </p:pic>
          </p:grpSp>
          <p:pic>
            <p:nvPicPr>
              <p:cNvPr id="8" name="Bildobjekt 7" descr="Unknown-1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0683" y="1804548"/>
                <a:ext cx="716211" cy="716211"/>
              </a:xfrm>
              <a:prstGeom prst="rect">
                <a:avLst/>
              </a:prstGeom>
            </p:spPr>
          </p:pic>
          <p:pic>
            <p:nvPicPr>
              <p:cNvPr id="9" name="Bildobjekt 8" descr="Unknown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317" y="1887111"/>
                <a:ext cx="570383" cy="570383"/>
              </a:xfrm>
              <a:prstGeom prst="rect">
                <a:avLst/>
              </a:prstGeom>
            </p:spPr>
          </p:pic>
        </p:grpSp>
        <p:sp>
          <p:nvSpPr>
            <p:cNvPr id="6" name="Rektangel 5"/>
            <p:cNvSpPr/>
            <p:nvPr/>
          </p:nvSpPr>
          <p:spPr>
            <a:xfrm>
              <a:off x="1290631" y="6267691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v-SE" sz="2400" b="1" i="1" dirty="0">
                  <a:solidFill>
                    <a:srgbClr val="FF8F0F"/>
                  </a:solidFill>
                </a:rPr>
                <a:t>Utvecklar – Utbildar – Underhåller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83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224</Words>
  <Application>Microsoft Office PowerPoint</Application>
  <PresentationFormat>Bildspel på skärmen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PowerPoint-presentation</vt:lpstr>
      <vt:lpstr>Om försäljningen</vt:lpstr>
      <vt:lpstr>Ledarvyn - Registrera antalet utlämnade lotter</vt:lpstr>
      <vt:lpstr>Ledarvyn - Registrera antalet utlämnade lotter</vt:lpstr>
      <vt:lpstr>Medlemsvyn - Sälja lotter </vt:lpstr>
      <vt:lpstr>Medlemsvyn - Sälja lotter</vt:lpstr>
      <vt:lpstr>Till ledare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Lindgren</dc:creator>
  <cp:lastModifiedBy>Öhman Marie Mimmi</cp:lastModifiedBy>
  <cp:revision>161</cp:revision>
  <dcterms:created xsi:type="dcterms:W3CDTF">2016-03-14T21:31:13Z</dcterms:created>
  <dcterms:modified xsi:type="dcterms:W3CDTF">2024-11-13T20:08:48Z</dcterms:modified>
</cp:coreProperties>
</file>